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9800A-6015-40A2-8274-F9D18D51CD1B}" v="18" dt="2021-08-24T10:47:55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ce March" userId="953619c6-b3f3-4f0e-9037-8415a7eaf68f" providerId="ADAL" clId="{57800B8F-85FF-432F-BF74-7A7763E7969A}"/>
    <pc:docChg chg="modSld">
      <pc:chgData name="Grace March" userId="953619c6-b3f3-4f0e-9037-8415a7eaf68f" providerId="ADAL" clId="{57800B8F-85FF-432F-BF74-7A7763E7969A}" dt="2021-08-24T10:53:44.783" v="1" actId="20577"/>
      <pc:docMkLst>
        <pc:docMk/>
      </pc:docMkLst>
      <pc:sldChg chg="modSp mod">
        <pc:chgData name="Grace March" userId="953619c6-b3f3-4f0e-9037-8415a7eaf68f" providerId="ADAL" clId="{57800B8F-85FF-432F-BF74-7A7763E7969A}" dt="2021-08-24T10:53:44.783" v="1" actId="20577"/>
        <pc:sldMkLst>
          <pc:docMk/>
          <pc:sldMk cId="2513332537" sldId="264"/>
        </pc:sldMkLst>
        <pc:spChg chg="mod">
          <ac:chgData name="Grace March" userId="953619c6-b3f3-4f0e-9037-8415a7eaf68f" providerId="ADAL" clId="{57800B8F-85FF-432F-BF74-7A7763E7969A}" dt="2021-08-24T10:53:44.783" v="1" actId="20577"/>
          <ac:spMkLst>
            <pc:docMk/>
            <pc:sldMk cId="2513332537" sldId="264"/>
            <ac:spMk id="31" creationId="{AAD9D799-8A26-40B9-BC05-29CB237CF7C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D6039-E2DF-4D96-AA58-68EF9611C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B035AC-EBAE-471A-B681-672184FAF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845B2-B357-41CA-AFC6-ED28C047D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A555-712D-430A-AB90-AB768F4A4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E6AB-24A5-4FEB-B044-A6BC40652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05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DBBD-0277-4184-AD20-F639B3B26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EF171-453B-4BA3-B100-D561B341A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6C267-9D1E-4919-9684-26E88477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8F913-5EE3-4218-A0FA-6E0A8538C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86EDF-795A-4771-938F-D46DECFF6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7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F4C494-2A09-4BC5-BE38-5C423F7E8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ACCCF8-1ADC-4786-8E52-FC03F664B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70CF8-C6AA-4DD0-9D99-BDCE88E34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B2A87-EE96-4729-9B08-CC427197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4085C-9271-4A22-9314-2F497B86B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4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B18E-F72F-4034-801C-9D21D0586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5B9BE-3D53-4653-BF5F-B210FA69D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6A550-EFA3-47FC-84FC-3988ED515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0B908-0488-4944-A97D-5E62A6987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B148D-1D61-4991-A4FE-AA793B18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77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EA59C-BADB-4FDF-8AF0-1F913BF33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891E6-1B8F-4FB5-9541-3A96BB2B4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89DEC-867A-49EC-8FCF-B13A9C2D0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6DBA3-E338-4393-A387-6D42799C8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54E3D-2211-4983-8068-A7C0CED81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28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CCC3B-EF0F-4ED0-9CB2-638F2514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2ED8-5559-4B98-8F21-06811CD6F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AA073-8439-4C02-95AB-D065D4810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B3EDA-B333-4BD4-A9C5-AE1B39C3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C0B46-B8DD-42AA-B863-310E3A968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11089-A3D0-470A-A842-EA500D2A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60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35E11-C3E3-419A-9385-3E867103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88D67-068C-4163-A5C7-3588EB6A5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6595F-78E7-4AAF-B5F7-E2B7BB99B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D6F41-C817-4E78-BF5E-AB7CDCFD2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9939A6-5B4A-4693-82FE-FAA20419F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D1E4B8-5719-4AFA-8BBF-6902165E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0F67B9-C1E7-4399-AE7E-8727AEA3A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73D8B7-7D30-4B3A-98D4-149CF8F76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2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D022E-C540-49E9-8C1B-034AF0C1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0006A-4859-4FAF-9A07-C1060D2E6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77E4B-029B-4955-AA97-E4E1F41AB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D61E4-4869-4BBB-99A0-53382930E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3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03AF6-769E-405B-95F9-D7AB23DB1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9C55D6-3641-49BC-A040-02E6A263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E63B9-79BF-46A7-B011-FBB1AE81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5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142EC-C4B0-4AF7-AC12-3EDCF70C0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3602F-F916-4AE1-9484-B96BDAA60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219A9-E720-4926-9FD1-9947D540A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1A1EB8-81E6-4507-BF03-7C5182DE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F949B-E447-4ED6-A8B5-B7D40191A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266A1-0D73-46F8-A524-DB0119B3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6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4B03-BF72-4B23-B280-D28B6CB7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1D817-88F8-4C51-992F-3447F37C4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AD15A-19CF-41F3-83F2-9020BA2E3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5002B-349C-4160-AD07-92A9AE3A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01735-5B23-4DFE-AF8C-8404EAAD7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76A5B-5392-40C3-A0A6-8F8A0E015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81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5069-5131-48BD-9BA2-6B982FF3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40A5E-E182-4B23-9D40-16D664080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ECA32-037A-47CF-97EE-F167177BA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20F2D-FD53-4A73-96C1-524F4DD8D9A1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41E48-F08F-4BB9-8A99-91940D02D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C18C5-A8A3-48F3-BF48-BE8E6C592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459937" y="1641902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729919" y="734351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729919" y="734351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989336" y="803778"/>
            <a:ext cx="1478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  <a:p>
            <a:r>
              <a:rPr lang="en-GB" dirty="0"/>
              <a:t>+110 MWh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935040" y="4168573"/>
            <a:ext cx="194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409507" y="2771421"/>
            <a:ext cx="3579829" cy="246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746314" y="1103683"/>
            <a:ext cx="1243022" cy="232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720298" y="4353239"/>
            <a:ext cx="1214742" cy="58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H="1" flipV="1">
            <a:off x="4746314" y="1126943"/>
            <a:ext cx="1" cy="32262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5935039" y="441455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-120MWh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Import/Demand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2490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399935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25030" y="4893455"/>
            <a:ext cx="11420019" cy="17543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If there is no other metering than X, visible to the ESO is </a:t>
            </a:r>
          </a:p>
          <a:p>
            <a:r>
              <a:rPr lang="en-GB" dirty="0"/>
              <a:t>‘gross consumption’ = 0MWh</a:t>
            </a:r>
          </a:p>
          <a:p>
            <a:r>
              <a:rPr lang="en-GB" dirty="0"/>
              <a:t>‘gross export’ = 10MWh</a:t>
            </a:r>
          </a:p>
          <a:p>
            <a:r>
              <a:rPr lang="en-GB" dirty="0"/>
              <a:t>Band 1 as 0 MWh consumption, but is still Final Demand Site</a:t>
            </a:r>
          </a:p>
          <a:p>
            <a:endParaRPr lang="en-GB" dirty="0"/>
          </a:p>
          <a:p>
            <a:r>
              <a:rPr lang="en-GB" dirty="0"/>
              <a:t>If there is internal metering, becomes as previously discussed scenarios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045159-7C7C-4392-9DFC-18F269BBF5BD}"/>
              </a:ext>
            </a:extLst>
          </p:cNvPr>
          <p:cNvSpPr txBox="1"/>
          <p:nvPr/>
        </p:nvSpPr>
        <p:spPr>
          <a:xfrm>
            <a:off x="2902140" y="24365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31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225030" y="150374"/>
            <a:ext cx="2414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BTM generation</a:t>
            </a:r>
          </a:p>
          <a:p>
            <a:r>
              <a:rPr lang="en-GB" dirty="0"/>
              <a:t>Example 1: BTM netting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2CFBE8-DC96-4A6D-9853-296FD603BF12}"/>
              </a:ext>
            </a:extLst>
          </p:cNvPr>
          <p:cNvCxnSpPr/>
          <p:nvPr/>
        </p:nvCxnSpPr>
        <p:spPr>
          <a:xfrm flipH="1">
            <a:off x="4923692" y="4168573"/>
            <a:ext cx="1011347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711D0CF-1748-4B2D-B1B1-E9EC4679ABD1}"/>
              </a:ext>
            </a:extLst>
          </p:cNvPr>
          <p:cNvCxnSpPr>
            <a:cxnSpLocks/>
          </p:cNvCxnSpPr>
          <p:nvPr/>
        </p:nvCxnSpPr>
        <p:spPr>
          <a:xfrm flipH="1" flipV="1">
            <a:off x="4923691" y="1300076"/>
            <a:ext cx="1" cy="286849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C682834-4DF3-4BD9-95B9-175B058EAC48}"/>
              </a:ext>
            </a:extLst>
          </p:cNvPr>
          <p:cNvCxnSpPr/>
          <p:nvPr/>
        </p:nvCxnSpPr>
        <p:spPr>
          <a:xfrm>
            <a:off x="4931611" y="1311609"/>
            <a:ext cx="965588" cy="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3567783-8889-41FC-8093-63A778CC1BF9}"/>
              </a:ext>
            </a:extLst>
          </p:cNvPr>
          <p:cNvSpPr txBox="1"/>
          <p:nvPr/>
        </p:nvSpPr>
        <p:spPr>
          <a:xfrm>
            <a:off x="5043488" y="3673527"/>
            <a:ext cx="113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110MWh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EBBDA3C-BF71-474B-B215-FA60DC892203}"/>
              </a:ext>
            </a:extLst>
          </p:cNvPr>
          <p:cNvCxnSpPr>
            <a:cxnSpLocks/>
          </p:cNvCxnSpPr>
          <p:nvPr/>
        </p:nvCxnSpPr>
        <p:spPr>
          <a:xfrm flipH="1">
            <a:off x="4517500" y="4522260"/>
            <a:ext cx="1214741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73679A8-7C59-405D-AE8F-A6CBA45ED6BC}"/>
              </a:ext>
            </a:extLst>
          </p:cNvPr>
          <p:cNvCxnSpPr>
            <a:cxnSpLocks/>
          </p:cNvCxnSpPr>
          <p:nvPr/>
        </p:nvCxnSpPr>
        <p:spPr>
          <a:xfrm flipV="1">
            <a:off x="4517500" y="2943225"/>
            <a:ext cx="0" cy="159468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F413C73-9AF3-4F0E-9ED8-9BADF9FEFF17}"/>
              </a:ext>
            </a:extLst>
          </p:cNvPr>
          <p:cNvCxnSpPr>
            <a:cxnSpLocks/>
          </p:cNvCxnSpPr>
          <p:nvPr/>
        </p:nvCxnSpPr>
        <p:spPr>
          <a:xfrm flipH="1">
            <a:off x="2902141" y="2943225"/>
            <a:ext cx="1615359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4362B84-0F1A-4B3F-A905-522662EA34D2}"/>
              </a:ext>
            </a:extLst>
          </p:cNvPr>
          <p:cNvSpPr txBox="1"/>
          <p:nvPr/>
        </p:nvSpPr>
        <p:spPr>
          <a:xfrm>
            <a:off x="2946183" y="3012318"/>
            <a:ext cx="1011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10MWh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946C63-CB34-4DD8-BA75-ABE710673518}"/>
              </a:ext>
            </a:extLst>
          </p:cNvPr>
          <p:cNvSpPr txBox="1"/>
          <p:nvPr/>
        </p:nvSpPr>
        <p:spPr>
          <a:xfrm>
            <a:off x="9543115" y="4168573"/>
            <a:ext cx="249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flows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DA5C90A-920C-4E33-B992-14260C1E6652}"/>
              </a:ext>
            </a:extLst>
          </p:cNvPr>
          <p:cNvCxnSpPr/>
          <p:nvPr/>
        </p:nvCxnSpPr>
        <p:spPr>
          <a:xfrm flipH="1">
            <a:off x="8388240" y="4217585"/>
            <a:ext cx="1011347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3B6B1D8-EE6E-4D58-AC00-F4D2B0AA1729}"/>
              </a:ext>
            </a:extLst>
          </p:cNvPr>
          <p:cNvCxnSpPr>
            <a:cxnSpLocks/>
          </p:cNvCxnSpPr>
          <p:nvPr/>
        </p:nvCxnSpPr>
        <p:spPr>
          <a:xfrm flipH="1">
            <a:off x="8388240" y="4431487"/>
            <a:ext cx="1011348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8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459937" y="1641902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729919" y="734351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729919" y="734351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989336" y="803778"/>
            <a:ext cx="1478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  <a:p>
            <a:r>
              <a:rPr lang="en-GB" dirty="0"/>
              <a:t>+110 MWh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935040" y="4168573"/>
            <a:ext cx="194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409507" y="2771421"/>
            <a:ext cx="3579829" cy="246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746314" y="1103683"/>
            <a:ext cx="1243022" cy="232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720298" y="4353239"/>
            <a:ext cx="1214742" cy="58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H="1" flipV="1">
            <a:off x="4746314" y="1126943"/>
            <a:ext cx="1" cy="32262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5935039" y="441455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-120MWh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Import/Demand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2490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/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25030" y="4893455"/>
            <a:ext cx="11420019" cy="17543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If there is no other metering than X, visible to the ESO is </a:t>
            </a:r>
          </a:p>
          <a:p>
            <a:r>
              <a:rPr lang="en-GB" dirty="0"/>
              <a:t>‘gross consumption’ = 110MWh</a:t>
            </a:r>
          </a:p>
          <a:p>
            <a:r>
              <a:rPr lang="en-GB" dirty="0"/>
              <a:t>‘gross export’ = 120MWh</a:t>
            </a:r>
          </a:p>
          <a:p>
            <a:r>
              <a:rPr lang="en-GB" dirty="0"/>
              <a:t>Band 2 </a:t>
            </a:r>
            <a:r>
              <a:rPr lang="en-GB"/>
              <a:t>as 110 </a:t>
            </a:r>
            <a:r>
              <a:rPr lang="en-GB" dirty="0"/>
              <a:t>MWh consumption.</a:t>
            </a:r>
          </a:p>
          <a:p>
            <a:endParaRPr lang="en-GB" dirty="0"/>
          </a:p>
          <a:p>
            <a:r>
              <a:rPr lang="en-GB" dirty="0"/>
              <a:t>If there is internal metering, becomes as previously discussed scenarios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045159-7C7C-4392-9DFC-18F269BBF5BD}"/>
              </a:ext>
            </a:extLst>
          </p:cNvPr>
          <p:cNvSpPr txBox="1"/>
          <p:nvPr/>
        </p:nvSpPr>
        <p:spPr>
          <a:xfrm>
            <a:off x="2902140" y="24365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31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225030" y="150374"/>
            <a:ext cx="2711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BTM generation</a:t>
            </a:r>
          </a:p>
          <a:p>
            <a:r>
              <a:rPr lang="en-GB"/>
              <a:t>Example 2: </a:t>
            </a:r>
            <a:r>
              <a:rPr lang="en-GB" dirty="0"/>
              <a:t>no BTM netting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2CFBE8-DC96-4A6D-9853-296FD603BF12}"/>
              </a:ext>
            </a:extLst>
          </p:cNvPr>
          <p:cNvCxnSpPr>
            <a:cxnSpLocks/>
            <a:stCxn id="42" idx="0"/>
          </p:cNvCxnSpPr>
          <p:nvPr/>
        </p:nvCxnSpPr>
        <p:spPr>
          <a:xfrm>
            <a:off x="3054586" y="2436576"/>
            <a:ext cx="1869105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711D0CF-1748-4B2D-B1B1-E9EC4679ABD1}"/>
              </a:ext>
            </a:extLst>
          </p:cNvPr>
          <p:cNvCxnSpPr>
            <a:cxnSpLocks/>
          </p:cNvCxnSpPr>
          <p:nvPr/>
        </p:nvCxnSpPr>
        <p:spPr>
          <a:xfrm flipV="1">
            <a:off x="4923691" y="1300077"/>
            <a:ext cx="1" cy="113649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C682834-4DF3-4BD9-95B9-175B058EAC48}"/>
              </a:ext>
            </a:extLst>
          </p:cNvPr>
          <p:cNvCxnSpPr/>
          <p:nvPr/>
        </p:nvCxnSpPr>
        <p:spPr>
          <a:xfrm>
            <a:off x="4931611" y="1311609"/>
            <a:ext cx="965588" cy="0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3567783-8889-41FC-8093-63A778CC1BF9}"/>
              </a:ext>
            </a:extLst>
          </p:cNvPr>
          <p:cNvSpPr txBox="1"/>
          <p:nvPr/>
        </p:nvSpPr>
        <p:spPr>
          <a:xfrm>
            <a:off x="4897148" y="1439505"/>
            <a:ext cx="109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110MWh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EBBDA3C-BF71-474B-B215-FA60DC892203}"/>
              </a:ext>
            </a:extLst>
          </p:cNvPr>
          <p:cNvCxnSpPr>
            <a:cxnSpLocks/>
          </p:cNvCxnSpPr>
          <p:nvPr/>
        </p:nvCxnSpPr>
        <p:spPr>
          <a:xfrm flipH="1">
            <a:off x="4517500" y="4537905"/>
            <a:ext cx="1214741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73679A8-7C59-405D-AE8F-A6CBA45ED6BC}"/>
              </a:ext>
            </a:extLst>
          </p:cNvPr>
          <p:cNvCxnSpPr>
            <a:cxnSpLocks/>
          </p:cNvCxnSpPr>
          <p:nvPr/>
        </p:nvCxnSpPr>
        <p:spPr>
          <a:xfrm flipV="1">
            <a:off x="4517500" y="2943225"/>
            <a:ext cx="0" cy="159468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F413C73-9AF3-4F0E-9ED8-9BADF9FEFF17}"/>
              </a:ext>
            </a:extLst>
          </p:cNvPr>
          <p:cNvCxnSpPr>
            <a:cxnSpLocks/>
          </p:cNvCxnSpPr>
          <p:nvPr/>
        </p:nvCxnSpPr>
        <p:spPr>
          <a:xfrm flipH="1">
            <a:off x="2902141" y="2943225"/>
            <a:ext cx="1615359" cy="0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4362B84-0F1A-4B3F-A905-522662EA34D2}"/>
              </a:ext>
            </a:extLst>
          </p:cNvPr>
          <p:cNvSpPr txBox="1"/>
          <p:nvPr/>
        </p:nvSpPr>
        <p:spPr>
          <a:xfrm>
            <a:off x="2946182" y="3012318"/>
            <a:ext cx="107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120MWh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6344914-32CE-4CCF-9AE4-7968D35808E8}"/>
              </a:ext>
            </a:extLst>
          </p:cNvPr>
          <p:cNvSpPr txBox="1"/>
          <p:nvPr/>
        </p:nvSpPr>
        <p:spPr>
          <a:xfrm>
            <a:off x="9543115" y="4168573"/>
            <a:ext cx="249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flows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15D1750-0714-4874-8F09-91762F981EC1}"/>
              </a:ext>
            </a:extLst>
          </p:cNvPr>
          <p:cNvCxnSpPr/>
          <p:nvPr/>
        </p:nvCxnSpPr>
        <p:spPr>
          <a:xfrm flipH="1">
            <a:off x="8388240" y="4217585"/>
            <a:ext cx="1011347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6B3356D-298B-41F4-A3A5-9ECAF2E22B8B}"/>
              </a:ext>
            </a:extLst>
          </p:cNvPr>
          <p:cNvCxnSpPr>
            <a:cxnSpLocks/>
          </p:cNvCxnSpPr>
          <p:nvPr/>
        </p:nvCxnSpPr>
        <p:spPr>
          <a:xfrm flipH="1">
            <a:off x="8388240" y="4431487"/>
            <a:ext cx="1011348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332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b6fe81-1556-4112-94ca-31043ca39b71">
      <UserInfo>
        <DisplayName>Birkner (ESO), Katharina</DisplayName>
        <AccountId>73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10593AA-1938-426E-BCCC-452E28FE82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BE32F0-C088-4C9F-91E4-4D99507BDBB3}"/>
</file>

<file path=customXml/itemProps3.xml><?xml version="1.0" encoding="utf-8"?>
<ds:datastoreItem xmlns:ds="http://schemas.openxmlformats.org/officeDocument/2006/customXml" ds:itemID="{A047C7E2-D564-41F5-9B86-D7D2619EA24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94592e32-5fea-45e0-a76d-a9a0c72f2906"/>
    <ds:schemaRef ds:uri="c957d7ae-6b4c-4bec-912c-7fda720dd35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211</Words>
  <Application>Microsoft Office PowerPoint</Application>
  <PresentationFormat>Widescreen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Grahame Neale</dc:creator>
  <cp:lastModifiedBy>Grace March</cp:lastModifiedBy>
  <cp:revision>30</cp:revision>
  <dcterms:created xsi:type="dcterms:W3CDTF">2021-01-27T13:34:29Z</dcterms:created>
  <dcterms:modified xsi:type="dcterms:W3CDTF">2021-08-24T10:53:58Z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</Properties>
</file>